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1" r:id="rId1"/>
  </p:sldMasterIdLst>
  <p:sldIdLst>
    <p:sldId id="259" r:id="rId2"/>
    <p:sldId id="262" r:id="rId3"/>
    <p:sldId id="264" r:id="rId4"/>
    <p:sldId id="268" r:id="rId5"/>
    <p:sldId id="267" r:id="rId6"/>
    <p:sldId id="266" r:id="rId7"/>
    <p:sldId id="269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78"/>
    <p:restoredTop sz="94731"/>
  </p:normalViewPr>
  <p:slideViewPr>
    <p:cSldViewPr snapToGrid="0" snapToObjects="1">
      <p:cViewPr varScale="1">
        <p:scale>
          <a:sx n="149" d="100"/>
          <a:sy n="149" d="100"/>
        </p:scale>
        <p:origin x="25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tiff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292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27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8411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799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7980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266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64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100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16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391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7205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CD678-E719-374D-B856-40D5012D948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72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322336-8C61-5F4D-A74A-40E711BF5A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2" r="17543" b="9091"/>
          <a:stretch/>
        </p:blipFill>
        <p:spPr>
          <a:xfrm>
            <a:off x="0" y="10"/>
            <a:ext cx="9143771" cy="6857990"/>
          </a:xfrm>
          <a:prstGeom prst="rect">
            <a:avLst/>
          </a:prstGeom>
        </p:spPr>
      </p:pic>
      <p:sp>
        <p:nvSpPr>
          <p:cNvPr id="41" name="Rectangle 8">
            <a:extLst>
              <a:ext uri="{FF2B5EF4-FFF2-40B4-BE49-F238E27FC236}">
                <a16:creationId xmlns:a16="http://schemas.microsoft.com/office/drawing/2014/main" id="{A4092ECB-D375-4A85-AD6E-85644D2A9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82" y="3064931"/>
            <a:ext cx="6219780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DE1A0-A663-9B4A-9E47-9CE7D45856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5394" y="3236470"/>
            <a:ext cx="5121783" cy="1252601"/>
          </a:xfrm>
        </p:spPr>
        <p:txBody>
          <a:bodyPr>
            <a:noAutofit/>
          </a:bodyPr>
          <a:lstStyle/>
          <a:p>
            <a:pPr algn="r"/>
            <a:r>
              <a:rPr lang="en-US" sz="2600" cap="none" dirty="0">
                <a:solidFill>
                  <a:srgbClr val="FFFFFE"/>
                </a:solidFill>
              </a:rPr>
              <a:t>UBC Learning Analytics Hackathon: </a:t>
            </a:r>
            <a:br>
              <a:rPr lang="en-US" sz="2600" cap="none" dirty="0">
                <a:solidFill>
                  <a:srgbClr val="FFFFFE"/>
                </a:solidFill>
              </a:rPr>
            </a:br>
            <a:r>
              <a:rPr lang="en-US" sz="2600" cap="none" dirty="0">
                <a:solidFill>
                  <a:srgbClr val="FFFFFE"/>
                </a:solidFill>
              </a:rPr>
              <a:t>Improving student experience on Canvas discussion boards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A1C59-4730-AF43-AB4D-EF59E41A0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5393" y="4669144"/>
            <a:ext cx="5121783" cy="716529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en-US" sz="1400" cap="none" dirty="0">
                <a:solidFill>
                  <a:srgbClr val="FFFFFE"/>
                </a:solidFill>
              </a:rPr>
              <a:t>Anas Muhammad,  Alexander Hinton, </a:t>
            </a:r>
          </a:p>
          <a:p>
            <a:pPr algn="r"/>
            <a:r>
              <a:rPr lang="en-US" sz="1400" cap="none" dirty="0">
                <a:solidFill>
                  <a:srgbClr val="FFFFFE"/>
                </a:solidFill>
              </a:rPr>
              <a:t>Sam Edwardes, Jarome Leslie</a:t>
            </a:r>
          </a:p>
        </p:txBody>
      </p:sp>
      <p:cxnSp>
        <p:nvCxnSpPr>
          <p:cNvPr id="43" name="Straight Connector 10">
            <a:extLst>
              <a:ext uri="{FF2B5EF4-FFF2-40B4-BE49-F238E27FC236}">
                <a16:creationId xmlns:a16="http://schemas.microsoft.com/office/drawing/2014/main" id="{B6C1711D-6DAC-4FE1-B7B6-AC8A81B8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5393" y="4666480"/>
            <a:ext cx="5121783" cy="0"/>
          </a:xfrm>
          <a:prstGeom prst="line">
            <a:avLst/>
          </a:prstGeom>
          <a:ln w="31750">
            <a:solidFill>
              <a:srgbClr val="A27D4C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539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A11F0-93B3-084D-B027-24301896E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491" y="1163782"/>
            <a:ext cx="6571343" cy="689973"/>
          </a:xfrm>
        </p:spPr>
        <p:txBody>
          <a:bodyPr/>
          <a:lstStyle/>
          <a:p>
            <a:r>
              <a:rPr lang="en-US" cap="none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7C0E1-72A6-C04A-85A8-2B9254C75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91" y="1853755"/>
            <a:ext cx="6571343" cy="1230387"/>
          </a:xfrm>
        </p:spPr>
        <p:txBody>
          <a:bodyPr>
            <a:normAutofit/>
          </a:bodyPr>
          <a:lstStyle/>
          <a:p>
            <a:r>
              <a:rPr lang="en-US" dirty="0"/>
              <a:t>Canvas discussion boards are too cluttered and may be intimidating for students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A7671C-D3E9-AA4A-A38E-F7A500D86002}"/>
              </a:ext>
            </a:extLst>
          </p:cNvPr>
          <p:cNvCxnSpPr/>
          <p:nvPr/>
        </p:nvCxnSpPr>
        <p:spPr>
          <a:xfrm>
            <a:off x="1443491" y="3882994"/>
            <a:ext cx="657134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27F6ED8-6235-2647-9B0B-B69028624D2B}"/>
              </a:ext>
            </a:extLst>
          </p:cNvPr>
          <p:cNvSpPr txBox="1">
            <a:spLocks/>
          </p:cNvSpPr>
          <p:nvPr/>
        </p:nvSpPr>
        <p:spPr>
          <a:xfrm>
            <a:off x="1443491" y="3191256"/>
            <a:ext cx="6571343" cy="694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Goal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D2988F7-1656-D741-BD48-D2112A9DC1B6}"/>
              </a:ext>
            </a:extLst>
          </p:cNvPr>
          <p:cNvSpPr txBox="1">
            <a:spLocks/>
          </p:cNvSpPr>
          <p:nvPr/>
        </p:nvSpPr>
        <p:spPr>
          <a:xfrm>
            <a:off x="1443491" y="3917515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Make the canvas discussion environment more user friendly and helpful for students</a:t>
            </a:r>
          </a:p>
          <a:p>
            <a:r>
              <a:rPr lang="en-US" dirty="0"/>
              <a:t>Encourage student participation on canvas in getting their questions asked</a:t>
            </a:r>
          </a:p>
        </p:txBody>
      </p:sp>
    </p:spTree>
    <p:extLst>
      <p:ext uri="{BB962C8B-B14F-4D97-AF65-F5344CB8AC3E}">
        <p14:creationId xmlns:p14="http://schemas.microsoft.com/office/powerpoint/2010/main" val="2043378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3528542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43BA1F-F1F0-804B-82CD-019D0521E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475" y="1474969"/>
            <a:ext cx="2117940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pPr defTabSz="914400"/>
            <a:r>
              <a:rPr lang="en-US" sz="3100" b="0" i="0" kern="1200" cap="none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Demo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4475" y="3528543"/>
            <a:ext cx="211794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84541" y="482171"/>
            <a:ext cx="5670087" cy="5149101"/>
            <a:chOff x="3979389" y="482171"/>
            <a:chExt cx="7560115" cy="51491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1615" y="977965"/>
            <a:ext cx="4961686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08304C-C112-174D-8F30-3B6448A5C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947" y="1116345"/>
            <a:ext cx="4561854" cy="386617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052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9B1B7-C4AB-684A-A2D9-6389A1012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3144-9BE2-1F48-B5B4-46A9D96D1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Integrate recommendations into Canvas</a:t>
            </a:r>
          </a:p>
          <a:p>
            <a:r>
              <a:rPr lang="en-US" dirty="0"/>
              <a:t>Use Canvas course discussion data in testing</a:t>
            </a:r>
          </a:p>
          <a:p>
            <a:r>
              <a:rPr lang="en-US" dirty="0"/>
              <a:t>Compare the performance of alternative models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Additional feature:</a:t>
            </a:r>
          </a:p>
          <a:p>
            <a:r>
              <a:rPr lang="en-US" dirty="0"/>
              <a:t>Implementing tags on Canvas threads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808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28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7" name="Picture 30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48" name="Straight Connector 32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34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3528542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50" name="Rectangle 36">
            <a:extLst>
              <a:ext uri="{FF2B5EF4-FFF2-40B4-BE49-F238E27FC236}">
                <a16:creationId xmlns:a16="http://schemas.microsoft.com/office/drawing/2014/main" id="{B5F9E98A-4FF4-43D6-9C48-6DF0E7F2D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38">
            <a:extLst>
              <a:ext uri="{FF2B5EF4-FFF2-40B4-BE49-F238E27FC236}">
                <a16:creationId xmlns:a16="http://schemas.microsoft.com/office/drawing/2014/main" id="{D207A636-DC99-4588-80C4-9E069B97C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C0A330-11E9-054A-8CAA-2E4679266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699" y="960241"/>
            <a:ext cx="5137275" cy="4203872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r" defTabSz="914400"/>
            <a:r>
              <a:rPr lang="en-US" sz="47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APPENDIX</a:t>
            </a:r>
          </a:p>
        </p:txBody>
      </p:sp>
      <p:cxnSp>
        <p:nvCxnSpPr>
          <p:cNvPr id="52" name="Straight Connector 40">
            <a:extLst>
              <a:ext uri="{FF2B5EF4-FFF2-40B4-BE49-F238E27FC236}">
                <a16:creationId xmlns:a16="http://schemas.microsoft.com/office/drawing/2014/main" id="{0F2BAA51-3181-4303-929A-FCD9C33F8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5763" y="1328764"/>
            <a:ext cx="0" cy="3466826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42">
            <a:extLst>
              <a:ext uri="{FF2B5EF4-FFF2-40B4-BE49-F238E27FC236}">
                <a16:creationId xmlns:a16="http://schemas.microsoft.com/office/drawing/2014/main" id="{D4ED6A5F-3B06-48C5-850F-8045C4DF6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9A60B9D-8DAC-4DA9-88DE-9911621A2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5227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01F73-FDB3-CA4B-87DA-1A771A427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Product development process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B3B9A7D-3FAC-E749-B150-CE1332F0A65B}"/>
              </a:ext>
            </a:extLst>
          </p:cNvPr>
          <p:cNvGrpSpPr/>
          <p:nvPr/>
        </p:nvGrpSpPr>
        <p:grpSpPr>
          <a:xfrm>
            <a:off x="1692000" y="2322576"/>
            <a:ext cx="5940000" cy="2881017"/>
            <a:chOff x="2651758" y="2322576"/>
            <a:chExt cx="5760000" cy="2881017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E97CE6FF-CABA-4C4A-AF46-736FBC52F0EC}"/>
                </a:ext>
              </a:extLst>
            </p:cNvPr>
            <p:cNvSpPr/>
            <p:nvPr/>
          </p:nvSpPr>
          <p:spPr>
            <a:xfrm>
              <a:off x="2651758" y="2322576"/>
              <a:ext cx="5760000" cy="517921"/>
            </a:xfrm>
            <a:custGeom>
              <a:avLst/>
              <a:gdLst>
                <a:gd name="connsiteX0" fmla="*/ 0 w 4431702"/>
                <a:gd name="connsiteY0" fmla="*/ 0 h 517921"/>
                <a:gd name="connsiteX1" fmla="*/ 4172742 w 4431702"/>
                <a:gd name="connsiteY1" fmla="*/ 0 h 517921"/>
                <a:gd name="connsiteX2" fmla="*/ 4431702 w 4431702"/>
                <a:gd name="connsiteY2" fmla="*/ 258961 h 517921"/>
                <a:gd name="connsiteX3" fmla="*/ 4172742 w 4431702"/>
                <a:gd name="connsiteY3" fmla="*/ 517921 h 517921"/>
                <a:gd name="connsiteX4" fmla="*/ 0 w 4431702"/>
                <a:gd name="connsiteY4" fmla="*/ 517921 h 517921"/>
                <a:gd name="connsiteX5" fmla="*/ 258961 w 4431702"/>
                <a:gd name="connsiteY5" fmla="*/ 258961 h 517921"/>
                <a:gd name="connsiteX6" fmla="*/ 0 w 4431702"/>
                <a:gd name="connsiteY6" fmla="*/ 0 h 51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31702" h="517921">
                  <a:moveTo>
                    <a:pt x="0" y="0"/>
                  </a:moveTo>
                  <a:lnTo>
                    <a:pt x="4172742" y="0"/>
                  </a:lnTo>
                  <a:lnTo>
                    <a:pt x="4431702" y="258961"/>
                  </a:lnTo>
                  <a:lnTo>
                    <a:pt x="4172742" y="517921"/>
                  </a:lnTo>
                  <a:lnTo>
                    <a:pt x="0" y="517921"/>
                  </a:lnTo>
                  <a:lnTo>
                    <a:pt x="258961" y="25896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4361" tIns="12700" rIns="25896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Extracted thread data from Canvas API </a:t>
              </a: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91EAE94-A76D-C14E-A633-84324EE90C21}"/>
                </a:ext>
              </a:extLst>
            </p:cNvPr>
            <p:cNvSpPr/>
            <p:nvPr/>
          </p:nvSpPr>
          <p:spPr>
            <a:xfrm>
              <a:off x="2651758" y="2892580"/>
              <a:ext cx="5760000" cy="517921"/>
            </a:xfrm>
            <a:custGeom>
              <a:avLst/>
              <a:gdLst>
                <a:gd name="connsiteX0" fmla="*/ 0 w 4431702"/>
                <a:gd name="connsiteY0" fmla="*/ 0 h 517921"/>
                <a:gd name="connsiteX1" fmla="*/ 4172742 w 4431702"/>
                <a:gd name="connsiteY1" fmla="*/ 0 h 517921"/>
                <a:gd name="connsiteX2" fmla="*/ 4431702 w 4431702"/>
                <a:gd name="connsiteY2" fmla="*/ 258961 h 517921"/>
                <a:gd name="connsiteX3" fmla="*/ 4172742 w 4431702"/>
                <a:gd name="connsiteY3" fmla="*/ 517921 h 517921"/>
                <a:gd name="connsiteX4" fmla="*/ 0 w 4431702"/>
                <a:gd name="connsiteY4" fmla="*/ 517921 h 517921"/>
                <a:gd name="connsiteX5" fmla="*/ 258961 w 4431702"/>
                <a:gd name="connsiteY5" fmla="*/ 258961 h 517921"/>
                <a:gd name="connsiteX6" fmla="*/ 0 w 4431702"/>
                <a:gd name="connsiteY6" fmla="*/ 0 h 51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31702" h="517921">
                  <a:moveTo>
                    <a:pt x="0" y="0"/>
                  </a:moveTo>
                  <a:lnTo>
                    <a:pt x="4172742" y="0"/>
                  </a:lnTo>
                  <a:lnTo>
                    <a:pt x="4431702" y="258961"/>
                  </a:lnTo>
                  <a:lnTo>
                    <a:pt x="4172742" y="517921"/>
                  </a:lnTo>
                  <a:lnTo>
                    <a:pt x="0" y="517921"/>
                  </a:lnTo>
                  <a:lnTo>
                    <a:pt x="258961" y="25896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4361" tIns="12700" rIns="25896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Cleaned thread text to a model-ready form</a:t>
              </a: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B87AAAF2-5BF1-E740-AC73-C1B2EE2090C1}"/>
                </a:ext>
              </a:extLst>
            </p:cNvPr>
            <p:cNvSpPr/>
            <p:nvPr/>
          </p:nvSpPr>
          <p:spPr>
            <a:xfrm>
              <a:off x="2651758" y="3483011"/>
              <a:ext cx="5760000" cy="517921"/>
            </a:xfrm>
            <a:custGeom>
              <a:avLst/>
              <a:gdLst>
                <a:gd name="connsiteX0" fmla="*/ 0 w 4431702"/>
                <a:gd name="connsiteY0" fmla="*/ 0 h 517921"/>
                <a:gd name="connsiteX1" fmla="*/ 4172742 w 4431702"/>
                <a:gd name="connsiteY1" fmla="*/ 0 h 517921"/>
                <a:gd name="connsiteX2" fmla="*/ 4431702 w 4431702"/>
                <a:gd name="connsiteY2" fmla="*/ 258961 h 517921"/>
                <a:gd name="connsiteX3" fmla="*/ 4172742 w 4431702"/>
                <a:gd name="connsiteY3" fmla="*/ 517921 h 517921"/>
                <a:gd name="connsiteX4" fmla="*/ 0 w 4431702"/>
                <a:gd name="connsiteY4" fmla="*/ 517921 h 517921"/>
                <a:gd name="connsiteX5" fmla="*/ 258961 w 4431702"/>
                <a:gd name="connsiteY5" fmla="*/ 258961 h 517921"/>
                <a:gd name="connsiteX6" fmla="*/ 0 w 4431702"/>
                <a:gd name="connsiteY6" fmla="*/ 0 h 51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31702" h="517921">
                  <a:moveTo>
                    <a:pt x="0" y="0"/>
                  </a:moveTo>
                  <a:lnTo>
                    <a:pt x="4172742" y="0"/>
                  </a:lnTo>
                  <a:lnTo>
                    <a:pt x="4431702" y="258961"/>
                  </a:lnTo>
                  <a:lnTo>
                    <a:pt x="4172742" y="517921"/>
                  </a:lnTo>
                  <a:lnTo>
                    <a:pt x="0" y="517921"/>
                  </a:lnTo>
                  <a:lnTo>
                    <a:pt x="258961" y="25896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4361" tIns="12700" rIns="25896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Trained an inverse document frequency model using reddit data </a:t>
              </a: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6F3078E-F56D-634B-B25B-A33A0394A7BC}"/>
                </a:ext>
              </a:extLst>
            </p:cNvPr>
            <p:cNvSpPr/>
            <p:nvPr/>
          </p:nvSpPr>
          <p:spPr>
            <a:xfrm>
              <a:off x="2651758" y="4073442"/>
              <a:ext cx="5760000" cy="517921"/>
            </a:xfrm>
            <a:custGeom>
              <a:avLst/>
              <a:gdLst>
                <a:gd name="connsiteX0" fmla="*/ 0 w 4431702"/>
                <a:gd name="connsiteY0" fmla="*/ 0 h 517921"/>
                <a:gd name="connsiteX1" fmla="*/ 4172742 w 4431702"/>
                <a:gd name="connsiteY1" fmla="*/ 0 h 517921"/>
                <a:gd name="connsiteX2" fmla="*/ 4431702 w 4431702"/>
                <a:gd name="connsiteY2" fmla="*/ 258961 h 517921"/>
                <a:gd name="connsiteX3" fmla="*/ 4172742 w 4431702"/>
                <a:gd name="connsiteY3" fmla="*/ 517921 h 517921"/>
                <a:gd name="connsiteX4" fmla="*/ 0 w 4431702"/>
                <a:gd name="connsiteY4" fmla="*/ 517921 h 517921"/>
                <a:gd name="connsiteX5" fmla="*/ 258961 w 4431702"/>
                <a:gd name="connsiteY5" fmla="*/ 258961 h 517921"/>
                <a:gd name="connsiteX6" fmla="*/ 0 w 4431702"/>
                <a:gd name="connsiteY6" fmla="*/ 0 h 51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31702" h="517921">
                  <a:moveTo>
                    <a:pt x="0" y="0"/>
                  </a:moveTo>
                  <a:lnTo>
                    <a:pt x="4172742" y="0"/>
                  </a:lnTo>
                  <a:lnTo>
                    <a:pt x="4431702" y="258961"/>
                  </a:lnTo>
                  <a:lnTo>
                    <a:pt x="4172742" y="517921"/>
                  </a:lnTo>
                  <a:lnTo>
                    <a:pt x="0" y="517921"/>
                  </a:lnTo>
                  <a:lnTo>
                    <a:pt x="258961" y="25896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4361" tIns="12700" rIns="25896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Model compared student input to table of threads</a:t>
              </a: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712F1D9-1391-A04A-9F46-B1D0DECDCD74}"/>
                </a:ext>
              </a:extLst>
            </p:cNvPr>
            <p:cNvSpPr/>
            <p:nvPr/>
          </p:nvSpPr>
          <p:spPr>
            <a:xfrm>
              <a:off x="2651758" y="4685672"/>
              <a:ext cx="5760000" cy="517921"/>
            </a:xfrm>
            <a:custGeom>
              <a:avLst/>
              <a:gdLst>
                <a:gd name="connsiteX0" fmla="*/ 0 w 4498850"/>
                <a:gd name="connsiteY0" fmla="*/ 0 h 517921"/>
                <a:gd name="connsiteX1" fmla="*/ 4239890 w 4498850"/>
                <a:gd name="connsiteY1" fmla="*/ 0 h 517921"/>
                <a:gd name="connsiteX2" fmla="*/ 4498850 w 4498850"/>
                <a:gd name="connsiteY2" fmla="*/ 258961 h 517921"/>
                <a:gd name="connsiteX3" fmla="*/ 4239890 w 4498850"/>
                <a:gd name="connsiteY3" fmla="*/ 517921 h 517921"/>
                <a:gd name="connsiteX4" fmla="*/ 0 w 4498850"/>
                <a:gd name="connsiteY4" fmla="*/ 517921 h 517921"/>
                <a:gd name="connsiteX5" fmla="*/ 258961 w 4498850"/>
                <a:gd name="connsiteY5" fmla="*/ 258961 h 517921"/>
                <a:gd name="connsiteX6" fmla="*/ 0 w 4498850"/>
                <a:gd name="connsiteY6" fmla="*/ 0 h 51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8850" h="517921">
                  <a:moveTo>
                    <a:pt x="0" y="0"/>
                  </a:moveTo>
                  <a:lnTo>
                    <a:pt x="4239890" y="0"/>
                  </a:lnTo>
                  <a:lnTo>
                    <a:pt x="4498850" y="258961"/>
                  </a:lnTo>
                  <a:lnTo>
                    <a:pt x="4239890" y="517921"/>
                  </a:lnTo>
                  <a:lnTo>
                    <a:pt x="0" y="517921"/>
                  </a:lnTo>
                  <a:lnTo>
                    <a:pt x="258961" y="25896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4361" tIns="12700" rIns="25896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Displays the most relevant threads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42862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0422" y="1847088"/>
            <a:ext cx="720564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93D0D1F-C0CE-416A-883C-BF1E03F63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BB6862-3393-46CC-9A80-E400B3206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0D12EB-6D24-DF4A-99EC-230DB13F5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38" y="1474970"/>
            <a:ext cx="2116475" cy="31449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200" b="0" i="0" kern="1200" cap="none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Sample output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CD36A4A-123D-46E3-8A64-13B8B3F01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84541" y="482170"/>
            <a:ext cx="5670086" cy="5149101"/>
            <a:chOff x="7463258" y="583365"/>
            <a:chExt cx="7560115" cy="518192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2361-DAF1-4420-BBBD-218F4138E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D6F994B-14BC-49BA-B34D-17DF3069A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3D5030-42E1-364F-9D61-517589D66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6453" y="1116344"/>
            <a:ext cx="3846840" cy="386617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5EC7096-D0A6-471D-AE28-B68D7038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E98EB88-99B6-483D-B203-0D5D63100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38210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129</Words>
  <Application>Microsoft Macintosh PowerPoint</Application>
  <PresentationFormat>On-screen Show (4:3)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Gill Sans MT</vt:lpstr>
      <vt:lpstr>Gallery</vt:lpstr>
      <vt:lpstr>UBC Learning Analytics Hackathon:  Improving student experience on Canvas discussion boards</vt:lpstr>
      <vt:lpstr>Problem</vt:lpstr>
      <vt:lpstr>Demo</vt:lpstr>
      <vt:lpstr>Next steps</vt:lpstr>
      <vt:lpstr>APPENDIX</vt:lpstr>
      <vt:lpstr>Product development process</vt:lpstr>
      <vt:lpstr>Sample output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UBC Learning Analytics Hackathon:  Improving student experience on Canvas discussion boards</dc:title>
  <dc:creator>Sam Edwardes</dc:creator>
  <cp:lastModifiedBy>Sam Edwardes</cp:lastModifiedBy>
  <cp:revision>1</cp:revision>
  <dcterms:created xsi:type="dcterms:W3CDTF">2019-11-03T22:48:30Z</dcterms:created>
  <dcterms:modified xsi:type="dcterms:W3CDTF">2019-11-03T22:57:07Z</dcterms:modified>
</cp:coreProperties>
</file>